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0233600" cy="20116800"/>
  <p:notesSz cx="9296400" cy="14782800"/>
  <p:defaultTextStyle>
    <a:defPPr>
      <a:defRPr lang="en-US"/>
    </a:defPPr>
    <a:lvl1pPr marL="0" algn="l" defTabSz="1724284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1pPr>
    <a:lvl2pPr marL="1724284" algn="l" defTabSz="1724284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2pPr>
    <a:lvl3pPr marL="3448568" algn="l" defTabSz="1724284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3pPr>
    <a:lvl4pPr marL="5172852" algn="l" defTabSz="1724284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4pPr>
    <a:lvl5pPr marL="6897136" algn="l" defTabSz="1724284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5pPr>
    <a:lvl6pPr marL="8621420" algn="l" defTabSz="1724284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6pPr>
    <a:lvl7pPr marL="10345704" algn="l" defTabSz="1724284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7pPr>
    <a:lvl8pPr marL="12069989" algn="l" defTabSz="1724284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8pPr>
    <a:lvl9pPr marL="13794273" algn="l" defTabSz="1724284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73B"/>
    <a:srgbClr val="008000"/>
    <a:srgbClr val="99CC00"/>
    <a:srgbClr val="33CCCC"/>
    <a:srgbClr val="CCCCFF"/>
    <a:srgbClr val="F2F2F2"/>
    <a:srgbClr val="EEEEEE"/>
    <a:srgbClr val="E9EDF4"/>
    <a:srgbClr val="EAEAEA"/>
    <a:srgbClr val="E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511" autoAdjust="0"/>
    <p:restoredTop sz="94818" autoAdjust="0"/>
  </p:normalViewPr>
  <p:slideViewPr>
    <p:cSldViewPr snapToGrid="0" snapToObjects="1">
      <p:cViewPr>
        <p:scale>
          <a:sx n="50" d="100"/>
          <a:sy n="50" d="100"/>
        </p:scale>
        <p:origin x="-1050" y="-342"/>
      </p:cViewPr>
      <p:guideLst>
        <p:guide orient="horz" pos="6336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illis\Desktop\Travel%20Work\New%20folder\Breast%20results%20for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illis\Desktop\Travel%20Work\New%20folder\Breast%20results%20for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illis\Desktop\Travel%20Work\New%20folder\Breast%20results%20for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illis\Desktop\Travel%20Work\New%20folder\Breast%20results%20for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PTS</a:t>
            </a:r>
            <a:r>
              <a:rPr lang="en-US" baseline="0" dirty="0" smtClean="0"/>
              <a:t> </a:t>
            </a:r>
            <a:r>
              <a:rPr lang="en-US" dirty="0" smtClean="0"/>
              <a:t>AR Positivity</a:t>
            </a:r>
            <a:r>
              <a:rPr lang="en-US" baseline="0" dirty="0" smtClean="0"/>
              <a:t> by IHC</a:t>
            </a:r>
            <a:endParaRPr lang="en-US" dirty="0"/>
          </a:p>
        </c:rich>
      </c:tx>
      <c:layout>
        <c:manualLayout>
          <c:xMode val="edge"/>
          <c:yMode val="edge"/>
          <c:x val="0.28321682009515597"/>
          <c:y val="4.143189949599890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8446850393701"/>
          <c:y val="0.16851952078625401"/>
          <c:w val="0.76616222520111299"/>
          <c:h val="0.738648556685526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'Results summaries'!$C$108:$C$111</c:f>
              <c:strCache>
                <c:ptCount val="4"/>
                <c:pt idx="0">
                  <c:v>ER+HER2+</c:v>
                </c:pt>
                <c:pt idx="1">
                  <c:v>ER+HER2-</c:v>
                </c:pt>
                <c:pt idx="2">
                  <c:v>ER-HER2+</c:v>
                </c:pt>
                <c:pt idx="3">
                  <c:v>ER-HER2-</c:v>
                </c:pt>
              </c:strCache>
            </c:strRef>
          </c:cat>
          <c:val>
            <c:numRef>
              <c:f>'Results summaries'!$D$108:$D$111</c:f>
              <c:numCache>
                <c:formatCode>General</c:formatCode>
                <c:ptCount val="4"/>
                <c:pt idx="0">
                  <c:v>73</c:v>
                </c:pt>
                <c:pt idx="1">
                  <c:v>71</c:v>
                </c:pt>
                <c:pt idx="2">
                  <c:v>50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52672"/>
        <c:axId val="101937152"/>
      </c:barChart>
      <c:catAx>
        <c:axId val="9825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1937152"/>
        <c:crosses val="autoZero"/>
        <c:auto val="1"/>
        <c:lblAlgn val="ctr"/>
        <c:lblOffset val="100"/>
        <c:noMultiLvlLbl val="0"/>
      </c:catAx>
      <c:valAx>
        <c:axId val="10193715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 dirty="0" smtClean="0"/>
                  <a:t>Percent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"/>
              <c:y val="0.1346547827354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25267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743953638893499E-2"/>
          <c:y val="3.9671857067966298E-4"/>
          <c:w val="0.98725604636110598"/>
          <c:h val="0.99960328142931998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996633"/>
              </a:solidFill>
            </c:spPr>
          </c:dPt>
          <c:dPt>
            <c:idx val="4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chemeClr val="bg1"/>
              </a:solidFill>
            </c:spPr>
          </c:dPt>
          <c:dLbls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'Results summaries'!$B$128:$B$135</c:f>
              <c:strCache>
                <c:ptCount val="8"/>
                <c:pt idx="0">
                  <c:v>ER-PR-HER2-</c:v>
                </c:pt>
                <c:pt idx="1">
                  <c:v>ER-PR+HER2-</c:v>
                </c:pt>
                <c:pt idx="2">
                  <c:v>ER+PR-HER2-</c:v>
                </c:pt>
                <c:pt idx="3">
                  <c:v>ER+PR+HER2-</c:v>
                </c:pt>
                <c:pt idx="4">
                  <c:v>ER-PR-HER2+</c:v>
                </c:pt>
                <c:pt idx="5">
                  <c:v>ER-PR+HER2+</c:v>
                </c:pt>
                <c:pt idx="6">
                  <c:v>ER+PR-HER2+</c:v>
                </c:pt>
                <c:pt idx="7">
                  <c:v>ER+PR+HER2+</c:v>
                </c:pt>
              </c:strCache>
            </c:strRef>
          </c:cat>
          <c:val>
            <c:numRef>
              <c:f>'Results summaries'!$C$128:$C$135</c:f>
              <c:numCache>
                <c:formatCode>General</c:formatCode>
                <c:ptCount val="8"/>
                <c:pt idx="0">
                  <c:v>1975</c:v>
                </c:pt>
                <c:pt idx="1">
                  <c:v>125</c:v>
                </c:pt>
                <c:pt idx="2">
                  <c:v>924</c:v>
                </c:pt>
                <c:pt idx="3">
                  <c:v>1867</c:v>
                </c:pt>
                <c:pt idx="4">
                  <c:v>310</c:v>
                </c:pt>
                <c:pt idx="5">
                  <c:v>33</c:v>
                </c:pt>
                <c:pt idx="6">
                  <c:v>125</c:v>
                </c:pt>
                <c:pt idx="7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/>
      </c:ofPieChart>
    </c:plotArea>
    <c:legend>
      <c:legendPos val="b"/>
      <c:layout>
        <c:manualLayout>
          <c:xMode val="edge"/>
          <c:yMode val="edge"/>
          <c:x val="0"/>
          <c:y val="0.77646801064596305"/>
          <c:w val="1"/>
          <c:h val="0.22208647518871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'Results summaries'!$AD$147</c:f>
              <c:strCache>
                <c:ptCount val="1"/>
                <c:pt idx="0">
                  <c:v>ER+PR-HER2+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cat>
            <c:strRef>
              <c:f>'Results summaries'!$AE$146:$AG$146</c:f>
              <c:strCache>
                <c:ptCount val="3"/>
                <c:pt idx="0">
                  <c:v>TOP2A </c:v>
                </c:pt>
                <c:pt idx="1">
                  <c:v>cMYC </c:v>
                </c:pt>
                <c:pt idx="2">
                  <c:v>EGFR</c:v>
                </c:pt>
              </c:strCache>
            </c:strRef>
          </c:cat>
          <c:val>
            <c:numRef>
              <c:f>'Results summaries'!$AE$147:$AG$147</c:f>
              <c:numCache>
                <c:formatCode>General</c:formatCode>
                <c:ptCount val="3"/>
                <c:pt idx="0" formatCode="0.0">
                  <c:v>38.775510204081648</c:v>
                </c:pt>
                <c:pt idx="1">
                  <c:v>28.35820895522388</c:v>
                </c:pt>
                <c:pt idx="2" formatCode="0.0">
                  <c:v>25.36231884057969</c:v>
                </c:pt>
              </c:numCache>
            </c:numRef>
          </c:val>
        </c:ser>
        <c:ser>
          <c:idx val="1"/>
          <c:order val="1"/>
          <c:tx>
            <c:strRef>
              <c:f>'Results summaries'!$AD$148</c:f>
              <c:strCache>
                <c:ptCount val="1"/>
                <c:pt idx="0">
                  <c:v>ER+PR+HER2+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</c:spPr>
          </c:dPt>
          <c:cat>
            <c:strRef>
              <c:f>'Results summaries'!$AE$146:$AG$146</c:f>
              <c:strCache>
                <c:ptCount val="3"/>
                <c:pt idx="0">
                  <c:v>TOP2A </c:v>
                </c:pt>
                <c:pt idx="1">
                  <c:v>cMYC </c:v>
                </c:pt>
                <c:pt idx="2">
                  <c:v>EGFR</c:v>
                </c:pt>
              </c:strCache>
            </c:strRef>
          </c:cat>
          <c:val>
            <c:numRef>
              <c:f>'Results summaries'!$AE$148:$AG$148</c:f>
              <c:numCache>
                <c:formatCode>0.0</c:formatCode>
                <c:ptCount val="3"/>
                <c:pt idx="0" formatCode="General">
                  <c:v>33.027522935779842</c:v>
                </c:pt>
                <c:pt idx="1">
                  <c:v>25.92592592592592</c:v>
                </c:pt>
                <c:pt idx="2">
                  <c:v>21.7</c:v>
                </c:pt>
              </c:numCache>
            </c:numRef>
          </c:val>
        </c:ser>
        <c:ser>
          <c:idx val="2"/>
          <c:order val="2"/>
          <c:tx>
            <c:strRef>
              <c:f>'Results summaries'!$AD$149</c:f>
              <c:strCache>
                <c:ptCount val="1"/>
                <c:pt idx="0">
                  <c:v>ER-PR-HER2+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'Results summaries'!$AE$146:$AG$146</c:f>
              <c:strCache>
                <c:ptCount val="3"/>
                <c:pt idx="0">
                  <c:v>TOP2A </c:v>
                </c:pt>
                <c:pt idx="1">
                  <c:v>cMYC </c:v>
                </c:pt>
                <c:pt idx="2">
                  <c:v>EGFR</c:v>
                </c:pt>
              </c:strCache>
            </c:strRef>
          </c:cat>
          <c:val>
            <c:numRef>
              <c:f>'Results summaries'!$AE$149:$AG$149</c:f>
              <c:numCache>
                <c:formatCode>0.0</c:formatCode>
                <c:ptCount val="3"/>
                <c:pt idx="0">
                  <c:v>16.525423728813561</c:v>
                </c:pt>
                <c:pt idx="1">
                  <c:v>24.137931034482762</c:v>
                </c:pt>
                <c:pt idx="2" formatCode="General">
                  <c:v>16.393442622950811</c:v>
                </c:pt>
              </c:numCache>
            </c:numRef>
          </c:val>
        </c:ser>
        <c:ser>
          <c:idx val="3"/>
          <c:order val="3"/>
          <c:tx>
            <c:strRef>
              <c:f>'Results summaries'!$AD$150</c:f>
              <c:strCache>
                <c:ptCount val="1"/>
                <c:pt idx="0">
                  <c:v>ER+PR+HER2-</c:v>
                </c:pt>
              </c:strCache>
            </c:strRef>
          </c:tx>
          <c:spPr>
            <a:solidFill>
              <a:srgbClr val="B3773B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'Results summaries'!$AE$146:$AG$146</c:f>
              <c:strCache>
                <c:ptCount val="3"/>
                <c:pt idx="0">
                  <c:v>TOP2A </c:v>
                </c:pt>
                <c:pt idx="1">
                  <c:v>cMYC </c:v>
                </c:pt>
                <c:pt idx="2">
                  <c:v>EGFR</c:v>
                </c:pt>
              </c:strCache>
            </c:strRef>
          </c:cat>
          <c:val>
            <c:numRef>
              <c:f>'Results summaries'!$AE$150:$AG$150</c:f>
              <c:numCache>
                <c:formatCode>0.0</c:formatCode>
                <c:ptCount val="3"/>
                <c:pt idx="0">
                  <c:v>6.2404870624048714</c:v>
                </c:pt>
                <c:pt idx="1">
                  <c:v>20.75471698113207</c:v>
                </c:pt>
                <c:pt idx="2">
                  <c:v>9.5375722543352595</c:v>
                </c:pt>
              </c:numCache>
            </c:numRef>
          </c:val>
        </c:ser>
        <c:ser>
          <c:idx val="4"/>
          <c:order val="4"/>
          <c:tx>
            <c:strRef>
              <c:f>'Results summaries'!$AD$151</c:f>
              <c:strCache>
                <c:ptCount val="1"/>
                <c:pt idx="0">
                  <c:v>ER+PR-HER2-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B3773B"/>
              </a:solidFill>
            </c:spPr>
          </c:dPt>
          <c:cat>
            <c:strRef>
              <c:f>'Results summaries'!$AE$146:$AG$146</c:f>
              <c:strCache>
                <c:ptCount val="3"/>
                <c:pt idx="0">
                  <c:v>TOP2A </c:v>
                </c:pt>
                <c:pt idx="1">
                  <c:v>cMYC </c:v>
                </c:pt>
                <c:pt idx="2">
                  <c:v>EGFR</c:v>
                </c:pt>
              </c:strCache>
            </c:strRef>
          </c:cat>
          <c:val>
            <c:numRef>
              <c:f>'Results summaries'!$AE$151:$AG$151</c:f>
              <c:numCache>
                <c:formatCode>0.0</c:formatCode>
                <c:ptCount val="3"/>
                <c:pt idx="0">
                  <c:v>6.1433447098976108</c:v>
                </c:pt>
                <c:pt idx="1">
                  <c:v>14.899713467048709</c:v>
                </c:pt>
                <c:pt idx="2">
                  <c:v>8.2595870206489703</c:v>
                </c:pt>
              </c:numCache>
            </c:numRef>
          </c:val>
        </c:ser>
        <c:ser>
          <c:idx val="5"/>
          <c:order val="5"/>
          <c:tx>
            <c:strRef>
              <c:f>'Results summaries'!$AD$152</c:f>
              <c:strCache>
                <c:ptCount val="1"/>
                <c:pt idx="0">
                  <c:v>ER-PR-HER2-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B3773B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'Results summaries'!$AE$146:$AG$146</c:f>
              <c:strCache>
                <c:ptCount val="3"/>
                <c:pt idx="0">
                  <c:v>TOP2A </c:v>
                </c:pt>
                <c:pt idx="1">
                  <c:v>cMYC </c:v>
                </c:pt>
                <c:pt idx="2">
                  <c:v>EGFR</c:v>
                </c:pt>
              </c:strCache>
            </c:strRef>
          </c:cat>
          <c:val>
            <c:numRef>
              <c:f>'Results summaries'!$AE$152:$AG$152</c:f>
              <c:numCache>
                <c:formatCode>0.0</c:formatCode>
                <c:ptCount val="3"/>
                <c:pt idx="0">
                  <c:v>3.7</c:v>
                </c:pt>
                <c:pt idx="1">
                  <c:v>10.44600938967136</c:v>
                </c:pt>
                <c:pt idx="2">
                  <c:v>7.1428571428571406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99520"/>
        <c:axId val="103901056"/>
      </c:barChart>
      <c:catAx>
        <c:axId val="103899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3901056"/>
        <c:crosses val="autoZero"/>
        <c:auto val="1"/>
        <c:lblAlgn val="ctr"/>
        <c:lblOffset val="100"/>
        <c:noMultiLvlLbl val="0"/>
      </c:catAx>
      <c:valAx>
        <c:axId val="103901056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Percent 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3899520"/>
        <c:crosses val="autoZero"/>
        <c:crossBetween val="between"/>
        <c:majorUnit val="10"/>
      </c:valAx>
    </c:plotArea>
    <c:legend>
      <c:legendPos val="r"/>
      <c:layout/>
      <c:overlay val="0"/>
      <c:spPr>
        <a:noFill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'ngs wtih vus combined'!$B$73</c:f>
              <c:strCache>
                <c:ptCount val="1"/>
                <c:pt idx="0">
                  <c:v>ER+PR+/- HER2+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'ngs wtih vus combined'!$C$72:$D$72</c:f>
              <c:strCache>
                <c:ptCount val="2"/>
                <c:pt idx="0">
                  <c:v>PIK3CA</c:v>
                </c:pt>
                <c:pt idx="1">
                  <c:v>TP53</c:v>
                </c:pt>
              </c:strCache>
            </c:strRef>
          </c:cat>
          <c:val>
            <c:numRef>
              <c:f>'ngs wtih vus combined'!$C$73:$D$73</c:f>
              <c:numCache>
                <c:formatCode>General</c:formatCode>
                <c:ptCount val="2"/>
                <c:pt idx="0">
                  <c:v>29.76190476190477</c:v>
                </c:pt>
                <c:pt idx="1">
                  <c:v>37.931034482758591</c:v>
                </c:pt>
              </c:numCache>
            </c:numRef>
          </c:val>
        </c:ser>
        <c:ser>
          <c:idx val="1"/>
          <c:order val="1"/>
          <c:tx>
            <c:strRef>
              <c:f>'ngs wtih vus combined'!$B$74</c:f>
              <c:strCache>
                <c:ptCount val="1"/>
                <c:pt idx="0">
                  <c:v>ER+PR+/-  HER2-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'ngs wtih vus combined'!$C$72:$D$72</c:f>
              <c:strCache>
                <c:ptCount val="2"/>
                <c:pt idx="0">
                  <c:v>PIK3CA</c:v>
                </c:pt>
                <c:pt idx="1">
                  <c:v>TP53</c:v>
                </c:pt>
              </c:strCache>
            </c:strRef>
          </c:cat>
          <c:val>
            <c:numRef>
              <c:f>'ngs wtih vus combined'!$C$74:$D$74</c:f>
              <c:numCache>
                <c:formatCode>General</c:formatCode>
                <c:ptCount val="2"/>
                <c:pt idx="0">
                  <c:v>37.623762376237622</c:v>
                </c:pt>
                <c:pt idx="1">
                  <c:v>28.080229226361009</c:v>
                </c:pt>
              </c:numCache>
            </c:numRef>
          </c:val>
        </c:ser>
        <c:ser>
          <c:idx val="2"/>
          <c:order val="2"/>
          <c:tx>
            <c:strRef>
              <c:f>'ngs wtih vus combined'!$B$75</c:f>
              <c:strCache>
                <c:ptCount val="1"/>
                <c:pt idx="0">
                  <c:v>ER-PR+/- HER2+</c:v>
                </c:pt>
              </c:strCache>
            </c:strRef>
          </c:tx>
          <c:spPr>
            <a:solidFill>
              <a:srgbClr val="CCCCFF"/>
            </a:solidFill>
          </c:spPr>
          <c:invertIfNegative val="0"/>
          <c:cat>
            <c:strRef>
              <c:f>'ngs wtih vus combined'!$C$72:$D$72</c:f>
              <c:strCache>
                <c:ptCount val="2"/>
                <c:pt idx="0">
                  <c:v>PIK3CA</c:v>
                </c:pt>
                <c:pt idx="1">
                  <c:v>TP53</c:v>
                </c:pt>
              </c:strCache>
            </c:strRef>
          </c:cat>
          <c:val>
            <c:numRef>
              <c:f>'ngs wtih vus combined'!$C$75:$D$75</c:f>
              <c:numCache>
                <c:formatCode>General</c:formatCode>
                <c:ptCount val="2"/>
                <c:pt idx="0">
                  <c:v>36.893203883495147</c:v>
                </c:pt>
                <c:pt idx="1">
                  <c:v>78.378378378378315</c:v>
                </c:pt>
              </c:numCache>
            </c:numRef>
          </c:val>
        </c:ser>
        <c:ser>
          <c:idx val="3"/>
          <c:order val="3"/>
          <c:tx>
            <c:strRef>
              <c:f>'ngs wtih vus combined'!$B$76</c:f>
              <c:strCache>
                <c:ptCount val="1"/>
                <c:pt idx="0">
                  <c:v>ER-PR- HER2-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cat>
            <c:strRef>
              <c:f>'ngs wtih vus combined'!$C$72:$D$72</c:f>
              <c:strCache>
                <c:ptCount val="2"/>
                <c:pt idx="0">
                  <c:v>PIK3CA</c:v>
                </c:pt>
                <c:pt idx="1">
                  <c:v>TP53</c:v>
                </c:pt>
              </c:strCache>
            </c:strRef>
          </c:cat>
          <c:val>
            <c:numRef>
              <c:f>'ngs wtih vus combined'!$C$76:$D$76</c:f>
              <c:numCache>
                <c:formatCode>General</c:formatCode>
                <c:ptCount val="2"/>
                <c:pt idx="0">
                  <c:v>14.6</c:v>
                </c:pt>
                <c:pt idx="1">
                  <c:v>63.7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44576"/>
        <c:axId val="103946112"/>
      </c:barChart>
      <c:catAx>
        <c:axId val="10394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3946112"/>
        <c:crosses val="autoZero"/>
        <c:auto val="1"/>
        <c:lblAlgn val="ctr"/>
        <c:lblOffset val="100"/>
        <c:noMultiLvlLbl val="0"/>
      </c:catAx>
      <c:valAx>
        <c:axId val="103946112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en-US" sz="1400"/>
                  <a:t>Percent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3944576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9E364-74EA-4E48-B7B6-BAFED96DE74A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95350" y="1108075"/>
            <a:ext cx="11087100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021513"/>
            <a:ext cx="7435850" cy="66532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43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404143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84EB4-D2F4-5145-A38A-1F73D3B38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84EB4-D2F4-5145-A38A-1F73D3B389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71500" y="3327400"/>
            <a:ext cx="39088857" cy="1588"/>
          </a:xfrm>
          <a:prstGeom prst="line">
            <a:avLst/>
          </a:prstGeom>
          <a:ln w="6350">
            <a:solidFill>
              <a:srgbClr val="5253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9433" y="478367"/>
            <a:ext cx="2837924" cy="2336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572770"/>
            <a:ext cx="3048000" cy="23038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724284" rtl="0" eaLnBrk="1" latinLnBrk="0" hangingPunct="1">
        <a:spcBef>
          <a:spcPct val="0"/>
        </a:spcBef>
        <a:buNone/>
        <a:defRPr sz="1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3213" indent="-1293213" algn="l" defTabSz="1724284" rtl="0" eaLnBrk="1" latinLnBrk="0" hangingPunct="1">
        <a:spcBef>
          <a:spcPct val="20000"/>
        </a:spcBef>
        <a:buFont typeface="Arial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962" indent="-1077678" algn="l" defTabSz="1724284" rtl="0" eaLnBrk="1" latinLnBrk="0" hangingPunct="1">
        <a:spcBef>
          <a:spcPct val="20000"/>
        </a:spcBef>
        <a:buFont typeface="Arial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710" indent="-862142" algn="l" defTabSz="172428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994" indent="-862142" algn="l" defTabSz="1724284" rtl="0" eaLnBrk="1" latinLnBrk="0" hangingPunct="1">
        <a:spcBef>
          <a:spcPct val="20000"/>
        </a:spcBef>
        <a:buFont typeface="Arial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759278" indent="-862142" algn="l" defTabSz="1724284" rtl="0" eaLnBrk="1" latinLnBrk="0" hangingPunct="1">
        <a:spcBef>
          <a:spcPct val="20000"/>
        </a:spcBef>
        <a:buFont typeface="Arial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83562" indent="-862142" algn="l" defTabSz="1724284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7847" indent="-862142" algn="l" defTabSz="1724284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2131" indent="-862142" algn="l" defTabSz="1724284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6415" indent="-862142" algn="l" defTabSz="1724284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4284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284" algn="l" defTabSz="1724284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568" algn="l" defTabSz="1724284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852" algn="l" defTabSz="1724284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7136" algn="l" defTabSz="1724284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420" algn="l" defTabSz="1724284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5704" algn="l" defTabSz="1724284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9989" algn="l" defTabSz="1724284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4273" algn="l" defTabSz="1724284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hyperlink" Target="mailto:bstengle@carisl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5197" y="342899"/>
            <a:ext cx="25862653" cy="224790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6000" dirty="0"/>
              <a:t>Comparison of Mutations and Protein Expression in Potentially Actionable Targets in 5500 Triple Negative vs. non-Triple Negative Breast Cancers</a:t>
            </a:r>
            <a:r>
              <a:rPr lang="en-US" sz="6000" b="1" kern="1200" baseline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6000" b="1" kern="1200" baseline="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6000" b="1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1695" y="2157437"/>
            <a:ext cx="32464905" cy="89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Joyce A O’Shaughnessy</a:t>
            </a:r>
            <a:r>
              <a:rPr lang="en-US" sz="2400" baseline="30000" dirty="0"/>
              <a:t>1</a:t>
            </a:r>
            <a:r>
              <a:rPr lang="en-US" sz="2400" dirty="0"/>
              <a:t>, Zoran Gatalica</a:t>
            </a:r>
            <a:r>
              <a:rPr lang="en-US" sz="2400" baseline="30000" dirty="0"/>
              <a:t>2</a:t>
            </a:r>
            <a:r>
              <a:rPr lang="en-US" sz="2400" dirty="0"/>
              <a:t>, Jeffery Kimbrough</a:t>
            </a:r>
            <a:r>
              <a:rPr lang="en-US" sz="2400" baseline="30000" dirty="0"/>
              <a:t>2</a:t>
            </a:r>
            <a:r>
              <a:rPr lang="en-US" sz="2400" dirty="0"/>
              <a:t>, Sherri Z Millis</a:t>
            </a:r>
            <a:r>
              <a:rPr lang="en-US" sz="2400" baseline="30000" dirty="0"/>
              <a:t>2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baseline="30000" dirty="0"/>
              <a:t>1</a:t>
            </a:r>
            <a:r>
              <a:rPr lang="en-US" sz="2400" dirty="0"/>
              <a:t>Baylor Sammons Cancer Center, Texas Oncology, US Oncology, Dallas TX,</a:t>
            </a:r>
            <a:r>
              <a:rPr lang="en-US" sz="2400" baseline="30000" dirty="0"/>
              <a:t> 2</a:t>
            </a:r>
            <a:r>
              <a:rPr lang="en-US" sz="2400" dirty="0"/>
              <a:t>Caris Life Sciences, Phoenix, </a:t>
            </a:r>
            <a:r>
              <a:rPr lang="en-US" sz="2400" dirty="0" smtClean="0"/>
              <a:t>AZ                                       San Antonio Breast Cancer Symposium – Cancer Therapy and Research Center at UT Health Science Center - December 10-14, 2013</a:t>
            </a:r>
            <a:endParaRPr lang="en-US" sz="2400" dirty="0">
              <a:solidFill>
                <a:srgbClr val="52535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1932235" y="11475641"/>
            <a:ext cx="16282194" cy="1588"/>
          </a:xfrm>
          <a:prstGeom prst="line">
            <a:avLst/>
          </a:prstGeom>
          <a:ln w="6350">
            <a:solidFill>
              <a:srgbClr val="5253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990067" y="11475641"/>
            <a:ext cx="16282194" cy="1588"/>
          </a:xfrm>
          <a:prstGeom prst="line">
            <a:avLst/>
          </a:prstGeom>
          <a:ln w="6350">
            <a:solidFill>
              <a:srgbClr val="5253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1978084" y="11475641"/>
            <a:ext cx="16282194" cy="1588"/>
          </a:xfrm>
          <a:prstGeom prst="line">
            <a:avLst/>
          </a:prstGeom>
          <a:ln w="6350">
            <a:solidFill>
              <a:srgbClr val="5253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8302" y="3553175"/>
            <a:ext cx="96475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sz="48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baseline="30000" dirty="0"/>
              <a:t>Triple negative breast cancer is a heterogeneous disease with no established targeted treatment options for patients with metastatic disease. This study was undertaken to profile a large </a:t>
            </a:r>
            <a:r>
              <a:rPr lang="en-US" sz="3200" baseline="30000" dirty="0" smtClean="0"/>
              <a:t>commercial  biomarker database </a:t>
            </a:r>
            <a:r>
              <a:rPr lang="en-US" sz="3200" baseline="30000" dirty="0"/>
              <a:t>in an effort to identify potential </a:t>
            </a:r>
            <a:r>
              <a:rPr lang="en-US" sz="3200" baseline="30000" dirty="0" smtClean="0"/>
              <a:t>molecular differences </a:t>
            </a:r>
            <a:r>
              <a:rPr lang="en-US" sz="3200" baseline="30000" dirty="0"/>
              <a:t>between triple negative and </a:t>
            </a:r>
            <a:r>
              <a:rPr lang="en-US" sz="3200" baseline="30000" dirty="0" smtClean="0"/>
              <a:t>non-triple </a:t>
            </a:r>
            <a:r>
              <a:rPr lang="en-US" sz="3200" baseline="30000" dirty="0"/>
              <a:t>negative breast cancers and </a:t>
            </a:r>
            <a:r>
              <a:rPr lang="en-US" sz="3200" baseline="30000" dirty="0" smtClean="0"/>
              <a:t>to </a:t>
            </a:r>
            <a:r>
              <a:rPr lang="en-US" sz="3200" baseline="30000" dirty="0"/>
              <a:t>identify </a:t>
            </a:r>
            <a:r>
              <a:rPr lang="en-US" sz="3200" baseline="30000" dirty="0" smtClean="0"/>
              <a:t>potential new molecular therapeutic targets.   </a:t>
            </a:r>
            <a:endParaRPr lang="en-US" sz="3200" baseline="30000" dirty="0"/>
          </a:p>
          <a:p>
            <a:endParaRPr lang="en-US" sz="3200" baseline="30000" dirty="0" smtClean="0"/>
          </a:p>
          <a:p>
            <a:r>
              <a:rPr lang="en-US" sz="4800" b="1" baseline="30000" dirty="0" smtClean="0">
                <a:solidFill>
                  <a:schemeClr val="accent1">
                    <a:lumMod val="75000"/>
                  </a:schemeClr>
                </a:solidFill>
              </a:rPr>
              <a:t>Methods</a:t>
            </a:r>
          </a:p>
          <a:p>
            <a:r>
              <a:rPr lang="en-US" sz="3200" baseline="30000" dirty="0" smtClean="0"/>
              <a:t>A </a:t>
            </a:r>
            <a:r>
              <a:rPr lang="en-US" sz="3200" baseline="30000" dirty="0"/>
              <a:t>cohort of </a:t>
            </a:r>
            <a:r>
              <a:rPr lang="en-US" sz="3200" baseline="30000" dirty="0" smtClean="0"/>
              <a:t>5521 </a:t>
            </a:r>
            <a:r>
              <a:rPr lang="en-US" sz="3200" baseline="30000" dirty="0"/>
              <a:t>patient samples </a:t>
            </a:r>
            <a:r>
              <a:rPr lang="en-US" sz="3200" baseline="30000" dirty="0" smtClean="0"/>
              <a:t>(profiled at Caris Life Sciences between 2009 and Sep. 2013 generally from patients with metastatic disease) was </a:t>
            </a:r>
            <a:r>
              <a:rPr lang="en-US" sz="3200" baseline="30000" dirty="0"/>
              <a:t>evaluated for </a:t>
            </a:r>
            <a:r>
              <a:rPr lang="en-US" sz="3200" baseline="30000" dirty="0" smtClean="0"/>
              <a:t>similarities and differences </a:t>
            </a:r>
            <a:r>
              <a:rPr lang="en-US" sz="3200" baseline="30000" dirty="0"/>
              <a:t>in gene mutation (Sanger or </a:t>
            </a:r>
            <a:r>
              <a:rPr lang="en-US" sz="3200" baseline="30000" dirty="0" err="1" smtClean="0"/>
              <a:t>Illumina</a:t>
            </a:r>
            <a:r>
              <a:rPr lang="en-US" sz="3200" baseline="30000" dirty="0" smtClean="0"/>
              <a:t>), </a:t>
            </a:r>
            <a:r>
              <a:rPr lang="en-US" sz="3200" baseline="30000" dirty="0"/>
              <a:t>protein expression (immunohistochemistry</a:t>
            </a:r>
            <a:r>
              <a:rPr lang="en-US" sz="3200" baseline="30000" dirty="0" smtClean="0"/>
              <a:t>), and/or gene amplification </a:t>
            </a:r>
            <a:r>
              <a:rPr lang="en-US" sz="3200" baseline="30000" dirty="0"/>
              <a:t>(CISH or FISH) between triple negative and non-triple negative breast </a:t>
            </a:r>
            <a:r>
              <a:rPr lang="en-US" sz="3200" baseline="30000" dirty="0" smtClean="0"/>
              <a:t>cancers. The </a:t>
            </a:r>
            <a:r>
              <a:rPr lang="en-US" sz="3200" baseline="30000" dirty="0"/>
              <a:t>cohort was </a:t>
            </a:r>
            <a:r>
              <a:rPr lang="en-US" sz="3200" baseline="30000" dirty="0" smtClean="0"/>
              <a:t>grouped</a:t>
            </a:r>
            <a:r>
              <a:rPr lang="en-US" sz="3200" baseline="30000" dirty="0"/>
              <a:t> </a:t>
            </a:r>
            <a:r>
              <a:rPr lang="en-US" sz="3200" baseline="30000" dirty="0" smtClean="0"/>
              <a:t>by </a:t>
            </a:r>
            <a:r>
              <a:rPr lang="en-US" sz="3200" baseline="30000" dirty="0"/>
              <a:t>ER, PR, and Her2 </a:t>
            </a:r>
            <a:r>
              <a:rPr lang="en-US" sz="3200" baseline="30000" dirty="0" smtClean="0"/>
              <a:t>IHC status (Figure 1).</a:t>
            </a:r>
            <a:endParaRPr lang="en-US" sz="2000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376434" y="3560234"/>
            <a:ext cx="918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>
                <a:solidFill>
                  <a:srgbClr val="376092"/>
                </a:solidFill>
              </a:rPr>
              <a:t>Results: Immunohistochemistry (IHC) (% PTS +)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289051" y="3526670"/>
            <a:ext cx="961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>
                <a:solidFill>
                  <a:srgbClr val="376092"/>
                </a:solidFill>
              </a:rPr>
              <a:t>Results: </a:t>
            </a:r>
            <a:r>
              <a:rPr lang="en-US" sz="4800" b="1" baseline="30000" dirty="0">
                <a:solidFill>
                  <a:srgbClr val="376092"/>
                </a:solidFill>
              </a:rPr>
              <a:t>Sequencing (% </a:t>
            </a:r>
            <a:r>
              <a:rPr lang="en-US" sz="4800" b="1" baseline="30000" dirty="0" smtClean="0">
                <a:solidFill>
                  <a:srgbClr val="376092"/>
                </a:solidFill>
              </a:rPr>
              <a:t>PTS with Mutations)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270714" y="3492501"/>
            <a:ext cx="9160933" cy="64633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4800" b="1" baseline="30000" dirty="0">
                <a:solidFill>
                  <a:srgbClr val="376092"/>
                </a:solidFill>
              </a:rPr>
              <a:t>Results: AR/Ki67 R</a:t>
            </a:r>
            <a:r>
              <a:rPr lang="en-US" sz="4800" b="1" baseline="30000" dirty="0" smtClean="0">
                <a:solidFill>
                  <a:srgbClr val="376092"/>
                </a:solidFill>
              </a:rPr>
              <a:t>elationships</a:t>
            </a:r>
            <a:r>
              <a:rPr lang="en-US" sz="5400" b="1" baseline="30000" dirty="0" smtClean="0">
                <a:solidFill>
                  <a:srgbClr val="376092"/>
                </a:solidFill>
              </a:rPr>
              <a:t>	</a:t>
            </a:r>
            <a:endParaRPr lang="en-US" sz="3200" b="1" baseline="30000" dirty="0" smtClean="0">
              <a:solidFill>
                <a:srgbClr val="37609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12327" y="13148075"/>
            <a:ext cx="954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baseline="30000" dirty="0" smtClean="0">
                <a:solidFill>
                  <a:srgbClr val="376092"/>
                </a:solidFill>
              </a:rPr>
              <a:t>Results, In Situ </a:t>
            </a:r>
            <a:r>
              <a:rPr lang="en-US" sz="4800" b="1" baseline="30000" dirty="0" smtClean="0">
                <a:solidFill>
                  <a:srgbClr val="376092"/>
                </a:solidFill>
              </a:rPr>
              <a:t>Hybridization</a:t>
            </a:r>
            <a:endParaRPr lang="en-US" sz="4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0200601" y="12927023"/>
            <a:ext cx="9950901" cy="25565"/>
          </a:xfrm>
          <a:prstGeom prst="line">
            <a:avLst/>
          </a:prstGeom>
          <a:ln w="6350">
            <a:solidFill>
              <a:srgbClr val="5253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317309" y="17522495"/>
            <a:ext cx="2955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Figure 4</a:t>
            </a:r>
            <a:r>
              <a:rPr lang="en-US" sz="2400" baseline="30000" dirty="0" smtClean="0"/>
              <a:t>. ISH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Results for 3 genes with significantly different amplification, distributed from highest to lowest by category.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39694" y="8763671"/>
            <a:ext cx="9532531" cy="846385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4800" b="1" baseline="30000" dirty="0" smtClean="0">
                <a:solidFill>
                  <a:srgbClr val="376092"/>
                </a:solidFill>
              </a:rPr>
              <a:t>Conclusions</a:t>
            </a:r>
            <a:endParaRPr lang="en-US" sz="4800" b="1" baseline="30000" dirty="0">
              <a:solidFill>
                <a:srgbClr val="37609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baseline="30000" dirty="0" smtClean="0"/>
              <a:t>AR is expressed in 50% of ER- HER2+ and 18% of triple negative breast cancers and may be an important therapeutic target.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baseline="30000" dirty="0" smtClean="0"/>
              <a:t>Nearly all AR+ cases have PIK3CA mutation or PTEN loss/mutation suggesting PI3K pathway activation.  </a:t>
            </a:r>
            <a:r>
              <a:rPr lang="en-US" sz="3200" b="1" baseline="30000" dirty="0"/>
              <a:t>C</a:t>
            </a:r>
            <a:r>
              <a:rPr lang="en-US" sz="3200" b="1" baseline="30000" dirty="0" smtClean="0"/>
              <a:t>ombined AR and PI3K inhibition should be evaluated.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baseline="30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baseline="30000" dirty="0" smtClean="0"/>
              <a:t>In TNBC but not ER+ or HER2+ disease, AR expression is associated with decreased proliferation.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baseline="30000" dirty="0"/>
              <a:t>In these poor prognosis ER+ </a:t>
            </a:r>
            <a:r>
              <a:rPr lang="en-US" sz="3200" b="1" baseline="30000" dirty="0" smtClean="0"/>
              <a:t>cancers, nearly all had evidence of PI3K pathway activation and about 30% had p53 mutations.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baseline="30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baseline="30000" dirty="0" smtClean="0"/>
              <a:t>Outside of p53 and PIK3CA, targetable, activating mutations occur with low frequency across breast cancer subtypes.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baseline="30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baseline="30000" dirty="0" smtClean="0"/>
              <a:t>APC mutations occur in 5% of breast cancers across subtypes and whether these  may predict for benefit from anti-frizzled receptor therapy should be explored.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baseline="30000" dirty="0"/>
              <a:t> </a:t>
            </a:r>
            <a:r>
              <a:rPr lang="en-US" sz="3200" b="1" baseline="30000" dirty="0" smtClean="0"/>
              <a:t>EGFR </a:t>
            </a:r>
            <a:r>
              <a:rPr lang="en-US" sz="3200" b="1" baseline="30000" dirty="0"/>
              <a:t>gene amplification </a:t>
            </a:r>
            <a:r>
              <a:rPr lang="en-US" sz="3200" b="1" baseline="30000" dirty="0" smtClean="0"/>
              <a:t>occurs in about 10% of poor prognosis ER+ and 20% of ER- breast cancers.   Whether this finding predicts for benefit from anti-EGFR therapy is worthy of investigation.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baseline="30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baseline="30000" dirty="0" smtClean="0"/>
              <a:t>Multi-platform </a:t>
            </a:r>
            <a:r>
              <a:rPr lang="en-US" sz="3200" b="1" baseline="30000" dirty="0"/>
              <a:t>molecular </a:t>
            </a:r>
            <a:r>
              <a:rPr lang="en-US" sz="3200" b="1" baseline="30000" dirty="0" smtClean="0"/>
              <a:t>profiling is needed to identify targetable genomic and proteomic alterations in poor prognosis breast cancer.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0111362" y="8557216"/>
            <a:ext cx="9557287" cy="1588"/>
          </a:xfrm>
          <a:prstGeom prst="line">
            <a:avLst/>
          </a:prstGeom>
          <a:ln w="6350">
            <a:solidFill>
              <a:srgbClr val="5253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072538" y="17295217"/>
            <a:ext cx="9557287" cy="1588"/>
          </a:xfrm>
          <a:prstGeom prst="line">
            <a:avLst/>
          </a:prstGeom>
          <a:ln w="6350">
            <a:solidFill>
              <a:srgbClr val="5253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239694" y="17460733"/>
            <a:ext cx="9428955" cy="1774845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en-US" sz="4800" b="1" baseline="30000" dirty="0" smtClean="0">
                <a:solidFill>
                  <a:srgbClr val="376092"/>
                </a:solidFill>
              </a:rPr>
              <a:t>References</a:t>
            </a:r>
          </a:p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baseline="30000" dirty="0" err="1"/>
              <a:t>Gucalp</a:t>
            </a:r>
            <a:r>
              <a:rPr lang="en-US" sz="2200" baseline="30000" dirty="0"/>
              <a:t>, A., et al. Phase II trial of </a:t>
            </a:r>
            <a:r>
              <a:rPr lang="en-US" sz="2200" baseline="30000" dirty="0" err="1"/>
              <a:t>bicalutamide</a:t>
            </a:r>
            <a:r>
              <a:rPr lang="en-US" sz="2200" baseline="30000" dirty="0"/>
              <a:t> in patients with androgen receptor-positive, estrogen receptor-negative metastatic Breast Cancer. </a:t>
            </a:r>
            <a:r>
              <a:rPr lang="en-US" sz="2200" baseline="30000" dirty="0" err="1"/>
              <a:t>Clin</a:t>
            </a:r>
            <a:r>
              <a:rPr lang="en-US" sz="2200" baseline="30000" dirty="0"/>
              <a:t> Cancer Res. 2013 Oct 1;19 (19):5505-12</a:t>
            </a:r>
            <a:r>
              <a:rPr lang="en-US" sz="2200" baseline="30000" dirty="0" smtClean="0"/>
              <a:t>.</a:t>
            </a:r>
          </a:p>
          <a:p>
            <a:pPr marL="457200" lvl="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baseline="30000" dirty="0"/>
              <a:t>The Cancer Genome Atlas Network, Comprehensive molecular portraits of human breast </a:t>
            </a:r>
            <a:r>
              <a:rPr lang="en-US" sz="2200" baseline="30000" dirty="0" err="1"/>
              <a:t>tumours</a:t>
            </a:r>
            <a:r>
              <a:rPr lang="en-US" sz="2200" baseline="30000" dirty="0"/>
              <a:t>, Nature 490,61–70, </a:t>
            </a:r>
            <a:r>
              <a:rPr lang="en-US" sz="2200" baseline="30000" dirty="0" smtClean="0"/>
              <a:t>2012</a:t>
            </a:r>
            <a:endParaRPr lang="en-US" sz="2200" baseline="30000" dirty="0"/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200" baseline="30000" dirty="0" smtClean="0"/>
              <a:t>Zhen </a:t>
            </a:r>
            <a:r>
              <a:rPr lang="en-US" sz="2200" baseline="30000" dirty="0"/>
              <a:t>Wang, Targeting p53 for Novel Anticancer Therapy, </a:t>
            </a:r>
            <a:r>
              <a:rPr lang="en-US" sz="2200" baseline="30000" dirty="0" err="1"/>
              <a:t>Transl</a:t>
            </a:r>
            <a:r>
              <a:rPr lang="en-US" sz="2200" baseline="30000" dirty="0"/>
              <a:t> </a:t>
            </a:r>
            <a:r>
              <a:rPr lang="en-US" sz="2200" baseline="30000" dirty="0" err="1"/>
              <a:t>Oncol</a:t>
            </a:r>
            <a:r>
              <a:rPr lang="en-US" sz="2200" baseline="30000" dirty="0"/>
              <a:t>. 2010 February; 3(1): 1–12</a:t>
            </a:r>
            <a:r>
              <a:rPr lang="en-US" sz="2200" baseline="30000" dirty="0" smtClean="0"/>
              <a:t>.</a:t>
            </a:r>
            <a:endParaRPr lang="en-US" sz="2200" baseline="30000" dirty="0"/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761044"/>
              </p:ext>
            </p:extLst>
          </p:nvPr>
        </p:nvGraphicFramePr>
        <p:xfrm>
          <a:off x="10408090" y="8128395"/>
          <a:ext cx="3982094" cy="306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15870" y="11727712"/>
            <a:ext cx="1847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0352998" y="11407527"/>
            <a:ext cx="4556799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baseline="30000" dirty="0" smtClean="0"/>
              <a:t>Figure 3. </a:t>
            </a:r>
            <a:r>
              <a:rPr lang="en-US" sz="2600" baseline="30000" dirty="0" smtClean="0"/>
              <a:t>AR </a:t>
            </a:r>
            <a:r>
              <a:rPr lang="en-US" sz="2600" baseline="30000" dirty="0"/>
              <a:t>expression </a:t>
            </a:r>
            <a:r>
              <a:rPr lang="en-US" sz="2600" baseline="30000" dirty="0" smtClean="0"/>
              <a:t>levels by IHC. </a:t>
            </a:r>
            <a:r>
              <a:rPr lang="en-US" sz="2600" baseline="30000" dirty="0"/>
              <a:t>Significantly (p&lt;0.05) lower expression of AR was seen in ER- negative tumors and further negatively affected by  Her2- status (in ER- cases).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39694" y="19144552"/>
            <a:ext cx="942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This presentation is the </a:t>
            </a:r>
            <a:r>
              <a:rPr lang="en-US" sz="1400" dirty="0" smtClean="0">
                <a:solidFill>
                  <a:prstClr val="black"/>
                </a:solidFill>
              </a:rPr>
              <a:t>intellectual </a:t>
            </a:r>
            <a:r>
              <a:rPr lang="en-US" sz="1400" dirty="0">
                <a:solidFill>
                  <a:prstClr val="black"/>
                </a:solidFill>
              </a:rPr>
              <a:t>property of the author/presenter. Contact 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u="sng" dirty="0" smtClean="0">
                <a:hlinkClick r:id="rId4"/>
              </a:rPr>
              <a:t>bstengle@carisls.com</a:t>
            </a:r>
            <a:r>
              <a:rPr lang="en-US" sz="1400" dirty="0"/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for </a:t>
            </a:r>
            <a:r>
              <a:rPr lang="en-US" sz="1400" dirty="0">
                <a:solidFill>
                  <a:prstClr val="black"/>
                </a:solidFill>
              </a:rPr>
              <a:t>permission to reprint and/or distribute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</p:txBody>
      </p:sp>
      <p:graphicFrame>
        <p:nvGraphicFramePr>
          <p:cNvPr id="4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254768"/>
              </p:ext>
            </p:extLst>
          </p:nvPr>
        </p:nvGraphicFramePr>
        <p:xfrm>
          <a:off x="10443634" y="13773848"/>
          <a:ext cx="5687407" cy="242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1"/>
                <a:gridCol w="1394991"/>
                <a:gridCol w="695923"/>
                <a:gridCol w="695923"/>
                <a:gridCol w="695923"/>
                <a:gridCol w="695923"/>
                <a:gridCol w="695923"/>
              </a:tblGrid>
              <a:tr h="321238">
                <a:tc>
                  <a:txBody>
                    <a:bodyPr/>
                    <a:lstStyle/>
                    <a:p>
                      <a:pPr marL="0" marR="0" indent="0" algn="ctr" defTabSz="172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Case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Totals*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72428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Cancer Subtype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cMET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cMYC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EGFR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HER2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TOP2A </a:t>
                      </a:r>
                    </a:p>
                  </a:txBody>
                  <a:tcPr marL="9525" marR="9525" marT="9525" marB="0" anchor="ctr"/>
                </a:tc>
              </a:tr>
              <a:tr h="321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ER+PR+HER2+</a:t>
                      </a: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ER+PR-HER2+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38.8</a:t>
                      </a:r>
                    </a:p>
                  </a:txBody>
                  <a:tcPr marL="9525" marR="9525" marT="9525" marB="0" anchor="b"/>
                </a:tc>
              </a:tr>
              <a:tr h="321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ER+PR+HER2-</a:t>
                      </a:r>
                    </a:p>
                  </a:txBody>
                  <a:tcPr marL="7620" marR="7620" marT="7620" marB="0" anchor="b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b"/>
                </a:tc>
              </a:tr>
              <a:tr h="321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ER+PR-HER2-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b"/>
                </a:tc>
              </a:tr>
              <a:tr h="321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175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ER-PR-HER2+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9525" marR="9525" marT="9525" marB="0" anchor="b"/>
                </a:tc>
              </a:tr>
              <a:tr h="321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600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ER-PR-HER2-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7648" y="14372146"/>
            <a:ext cx="9774570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aseline="30000" dirty="0" smtClean="0"/>
              <a:t>The samples were </a:t>
            </a:r>
            <a:r>
              <a:rPr lang="en-US" sz="3000" baseline="30000" dirty="0"/>
              <a:t>stained </a:t>
            </a:r>
            <a:r>
              <a:rPr lang="en-US" sz="3000" baseline="30000" dirty="0" smtClean="0"/>
              <a:t>with the </a:t>
            </a:r>
            <a:r>
              <a:rPr lang="en-US" sz="3000" baseline="30000" dirty="0"/>
              <a:t>appropriate antibody to determine </a:t>
            </a:r>
            <a:r>
              <a:rPr lang="en-US" sz="3000" baseline="30000" dirty="0" smtClean="0"/>
              <a:t>hormone receptor status, and the distribution of molecular subtypes was determined.</a:t>
            </a:r>
          </a:p>
          <a:p>
            <a:r>
              <a:rPr lang="en-US" sz="3000" baseline="30000" dirty="0"/>
              <a:t>ER and PR was positive when 1% or more tumor cells nuclei stained with any intensity (graded as 1 to 3+). Her2 was positive when &gt;10% of cells exhibited strong complete membranous staining (3</a:t>
            </a:r>
            <a:r>
              <a:rPr lang="en-US" sz="3000" baseline="30000" dirty="0" smtClean="0"/>
              <a:t>+).</a:t>
            </a:r>
          </a:p>
          <a:p>
            <a:endParaRPr lang="en-US" sz="3200" baseline="30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70930" y="13441871"/>
            <a:ext cx="960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Figure 1</a:t>
            </a:r>
            <a:r>
              <a:rPr lang="en-US" sz="2400" baseline="30000" dirty="0" smtClean="0"/>
              <a:t>. </a:t>
            </a:r>
            <a:r>
              <a:rPr lang="en-US" sz="2400" baseline="30000" dirty="0"/>
              <a:t>Categorization of breast carcinomas based on ER, PR, Her2 </a:t>
            </a:r>
            <a:r>
              <a:rPr lang="en-US" sz="2400" baseline="30000" dirty="0" smtClean="0"/>
              <a:t>status by IHC.  Median age of each group and primary versus metastatic disease status is indicated below each category. </a:t>
            </a:r>
            <a:r>
              <a:rPr lang="en-US" sz="2400" i="1" baseline="30000" dirty="0" smtClean="0"/>
              <a:t>Each </a:t>
            </a:r>
            <a:r>
              <a:rPr lang="en-US" sz="2400" i="1" baseline="30000" dirty="0"/>
              <a:t>group i</a:t>
            </a:r>
            <a:r>
              <a:rPr lang="en-US" sz="2400" i="1" baseline="30000" dirty="0" smtClean="0"/>
              <a:t>s color </a:t>
            </a:r>
            <a:r>
              <a:rPr lang="en-US" sz="2400" i="1" baseline="30000" dirty="0"/>
              <a:t>coded for </a:t>
            </a:r>
            <a:r>
              <a:rPr lang="en-US" sz="2400" i="1" baseline="30000" dirty="0" smtClean="0"/>
              <a:t>coordination </a:t>
            </a:r>
            <a:r>
              <a:rPr lang="en-US" sz="2400" i="1" baseline="30000" dirty="0"/>
              <a:t>throughout the poster</a:t>
            </a:r>
            <a:r>
              <a:rPr lang="en-US" sz="2400" i="1" baseline="30000" dirty="0" smtClean="0"/>
              <a:t>. </a:t>
            </a:r>
            <a:endParaRPr lang="en-US" sz="2400" i="1" baseline="30000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5515" y="19198519"/>
            <a:ext cx="4621921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/>
              <a:t>Figure 2</a:t>
            </a:r>
            <a:r>
              <a:rPr lang="en-US" sz="2800" baseline="30000" dirty="0" smtClean="0"/>
              <a:t>. Percent distribution by subtype. </a:t>
            </a:r>
            <a:endParaRPr lang="en-US" sz="28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1300" y="16170218"/>
            <a:ext cx="4707389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/>
              <a:t>35.8% </a:t>
            </a:r>
            <a:r>
              <a:rPr lang="en-US" sz="3200" baseline="30000" dirty="0" smtClean="0"/>
              <a:t>of the cases were TNBC. Due to the aggressive nature of TNBC, a </a:t>
            </a:r>
            <a:r>
              <a:rPr lang="en-US" sz="3200" baseline="30000" dirty="0"/>
              <a:t>higher percentage of TNBC patients is evaluated for molecular profiling than the general breast cancer </a:t>
            </a:r>
            <a:r>
              <a:rPr lang="en-US" sz="3200" baseline="30000" dirty="0" smtClean="0"/>
              <a:t>population. </a:t>
            </a:r>
          </a:p>
          <a:p>
            <a:endParaRPr lang="en-US" sz="3200" baseline="30000" dirty="0" smtClean="0"/>
          </a:p>
          <a:p>
            <a:r>
              <a:rPr lang="en-US" sz="3200" baseline="30000" dirty="0" smtClean="0"/>
              <a:t>52.8</a:t>
            </a:r>
            <a:r>
              <a:rPr lang="en-US" sz="3200" baseline="30000" dirty="0"/>
              <a:t>% of the cohort </a:t>
            </a:r>
            <a:r>
              <a:rPr lang="en-US" sz="3200" baseline="30000" dirty="0" smtClean="0"/>
              <a:t>was </a:t>
            </a:r>
            <a:r>
              <a:rPr lang="en-US" sz="3200" baseline="30000" dirty="0"/>
              <a:t>either ER or PR positive and </a:t>
            </a:r>
            <a:r>
              <a:rPr lang="en-US" sz="3200" baseline="30000" dirty="0" smtClean="0"/>
              <a:t>HER2-. 10.9% </a:t>
            </a:r>
            <a:r>
              <a:rPr lang="en-US" sz="3200" baseline="30000" dirty="0"/>
              <a:t>of the patient cohort </a:t>
            </a:r>
            <a:r>
              <a:rPr lang="en-US" sz="3200" baseline="30000" dirty="0" smtClean="0"/>
              <a:t>was HER2+, and in that cohort, </a:t>
            </a:r>
            <a:r>
              <a:rPr lang="en-US" sz="3200" baseline="30000" dirty="0"/>
              <a:t>2.4% </a:t>
            </a:r>
            <a:r>
              <a:rPr lang="en-US" sz="3200" baseline="30000" dirty="0" smtClean="0"/>
              <a:t>was </a:t>
            </a:r>
            <a:r>
              <a:rPr lang="en-US" sz="3200" baseline="30000" dirty="0"/>
              <a:t>positive for </a:t>
            </a:r>
            <a:r>
              <a:rPr lang="en-US" sz="3200" baseline="30000" dirty="0" smtClean="0"/>
              <a:t>ER, PR and HER2 </a:t>
            </a:r>
            <a:r>
              <a:rPr lang="en-US" sz="3200" baseline="30000" dirty="0"/>
              <a:t>(Figure 2</a:t>
            </a:r>
            <a:r>
              <a:rPr lang="en-US" sz="3200" baseline="30000" dirty="0" smtClean="0"/>
              <a:t>). </a:t>
            </a:r>
            <a:endParaRPr lang="en-US" sz="2400" u="sng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022129"/>
              </p:ext>
            </p:extLst>
          </p:nvPr>
        </p:nvGraphicFramePr>
        <p:xfrm>
          <a:off x="241301" y="12151703"/>
          <a:ext cx="9798050" cy="73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640"/>
                <a:gridCol w="1305205"/>
                <a:gridCol w="1100467"/>
                <a:gridCol w="908524"/>
                <a:gridCol w="1177244"/>
                <a:gridCol w="1036487"/>
                <a:gridCol w="947634"/>
                <a:gridCol w="1163699"/>
                <a:gridCol w="1184150"/>
              </a:tblGrid>
              <a:tr h="28029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724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968 v 1007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724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62 v 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724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12 v 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724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133 v 177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v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53 v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907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v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960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281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v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641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25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Med. Age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346264"/>
              </p:ext>
            </p:extLst>
          </p:nvPr>
        </p:nvGraphicFramePr>
        <p:xfrm>
          <a:off x="10431459" y="4080175"/>
          <a:ext cx="9439692" cy="325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082"/>
                <a:gridCol w="1171159"/>
                <a:gridCol w="495300"/>
                <a:gridCol w="499011"/>
                <a:gridCol w="534845"/>
                <a:gridCol w="534845"/>
                <a:gridCol w="628399"/>
                <a:gridCol w="441291"/>
                <a:gridCol w="534845"/>
                <a:gridCol w="534845"/>
                <a:gridCol w="534845"/>
                <a:gridCol w="534845"/>
                <a:gridCol w="534845"/>
                <a:gridCol w="534845"/>
                <a:gridCol w="464439"/>
                <a:gridCol w="605251"/>
              </a:tblGrid>
              <a:tr h="385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Case Total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Cancer Subtype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c-kit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ERCC1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Ki67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MGMT*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PGP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PTEN*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RRM1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SPARC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TLE3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TOP2A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TOPO1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TUBB3*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8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ER+PR+HER2+</a:t>
                      </a: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8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ER+PR-HER2+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8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ER+PR+HER2-</a:t>
                      </a:r>
                    </a:p>
                  </a:txBody>
                  <a:tcPr marL="7620" marR="7620" marT="7620" marB="0" anchor="b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</a:t>
                      </a:r>
                    </a:p>
                  </a:txBody>
                  <a:tcPr marL="9525" marR="9525" marT="9525" marB="0" anchor="b"/>
                </a:tc>
              </a:tr>
              <a:tr h="358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ER+PR-HER2-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</a:t>
                      </a:r>
                    </a:p>
                  </a:txBody>
                  <a:tcPr marL="9525" marR="9525" marT="9525" marB="0" anchor="b"/>
                </a:tc>
              </a:tr>
              <a:tr h="358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ER-PR+HER2+</a:t>
                      </a:r>
                    </a:p>
                  </a:txBody>
                  <a:tcPr marL="7620" marR="7620" marT="7620" marB="0" anchor="b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8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553E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ER-PR-HER2+</a:t>
                      </a:r>
                    </a:p>
                  </a:txBody>
                  <a:tcPr marL="7620" marR="7620" marT="7620" marB="0" anchor="b">
                    <a:solidFill>
                      <a:srgbClr val="553E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8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ER-PR+HER2-</a:t>
                      </a:r>
                    </a:p>
                  </a:txBody>
                  <a:tcPr marL="7620" marR="7620" marT="7620" marB="0" anchor="b"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8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1975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ER-PR-HER2-</a:t>
                      </a:r>
                    </a:p>
                  </a:txBody>
                  <a:tcPr marL="7620" marR="7620" marT="7620" marB="0" anchor="b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4" name="TextBox 133"/>
          <p:cNvSpPr txBox="1"/>
          <p:nvPr/>
        </p:nvSpPr>
        <p:spPr>
          <a:xfrm>
            <a:off x="10360678" y="7512314"/>
            <a:ext cx="9751289" cy="49244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sz="2400" b="1" baseline="30000" dirty="0" smtClean="0"/>
              <a:t>Table 1. </a:t>
            </a:r>
            <a:r>
              <a:rPr lang="en-US" sz="2400" baseline="30000" dirty="0" smtClean="0"/>
              <a:t>IHC </a:t>
            </a:r>
            <a:r>
              <a:rPr lang="en-US" sz="2400" baseline="30000" dirty="0"/>
              <a:t>results </a:t>
            </a:r>
            <a:r>
              <a:rPr lang="en-US" sz="2400" baseline="30000" dirty="0" smtClean="0"/>
              <a:t>expressed as </a:t>
            </a:r>
            <a:r>
              <a:rPr lang="en-US" sz="2400" baseline="30000" dirty="0"/>
              <a:t>percent </a:t>
            </a:r>
            <a:r>
              <a:rPr lang="en-US" sz="2400" baseline="30000" dirty="0" smtClean="0"/>
              <a:t>positive cases (thresholds below).   Grayed cells indicate &lt; 50 cases tested.  *Expression </a:t>
            </a:r>
            <a:r>
              <a:rPr lang="en-US" sz="2400" baseline="30000" dirty="0"/>
              <a:t>of the biomarker below the threshold is considered predictive of response to therapy</a:t>
            </a:r>
            <a:r>
              <a:rPr lang="en-US" sz="2400" baseline="30000" dirty="0" smtClean="0"/>
              <a:t>. </a:t>
            </a:r>
            <a:endParaRPr lang="en-US" sz="2400" i="1" baseline="30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6471900" y="13242814"/>
            <a:ext cx="34780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Table 3. </a:t>
            </a:r>
            <a:r>
              <a:rPr lang="en-US" sz="2400" baseline="30000" dirty="0" smtClean="0"/>
              <a:t>ISH results expressed as </a:t>
            </a:r>
            <a:r>
              <a:rPr lang="en-US" sz="2400" baseline="30000" dirty="0"/>
              <a:t>percent </a:t>
            </a:r>
            <a:r>
              <a:rPr lang="en-US" sz="2400" baseline="30000" dirty="0" smtClean="0"/>
              <a:t>cases positive for gene amplification. </a:t>
            </a:r>
            <a:r>
              <a:rPr lang="en-US" sz="2400" baseline="30000" dirty="0"/>
              <a:t>Grayed cells indicate </a:t>
            </a:r>
            <a:r>
              <a:rPr lang="en-US" sz="2400" baseline="30000" dirty="0" smtClean="0"/>
              <a:t>&lt;50 </a:t>
            </a:r>
            <a:r>
              <a:rPr lang="en-US" sz="2400" baseline="30000" dirty="0"/>
              <a:t>cases tested</a:t>
            </a:r>
            <a:r>
              <a:rPr lang="en-US" sz="2400" baseline="30000" dirty="0" smtClean="0"/>
              <a:t>. *Case totals are averaged, as not all cases had all tests performed.</a:t>
            </a:r>
          </a:p>
          <a:p>
            <a:endParaRPr lang="en-US" sz="2400" baseline="30000" dirty="0"/>
          </a:p>
          <a:p>
            <a:r>
              <a:rPr lang="en-US" sz="2400" baseline="30000" dirty="0" smtClean="0"/>
              <a:t>HER2 FISH: HER2/</a:t>
            </a:r>
            <a:r>
              <a:rPr lang="en-US" sz="2400" baseline="30000" dirty="0" err="1" smtClean="0"/>
              <a:t>neu:CEP</a:t>
            </a:r>
            <a:r>
              <a:rPr lang="en-US" sz="2400" baseline="30000" dirty="0" smtClean="0"/>
              <a:t> </a:t>
            </a:r>
            <a:r>
              <a:rPr lang="en-US" sz="2400" baseline="30000" dirty="0"/>
              <a:t>17 signal ratio of &gt;=2.0 is amplified and &lt;2.0 is not </a:t>
            </a:r>
            <a:r>
              <a:rPr lang="en-US" sz="2400" baseline="30000" dirty="0" smtClean="0"/>
              <a:t>amplified; 1.8‐2.2 </a:t>
            </a:r>
            <a:r>
              <a:rPr lang="en-US" sz="2400" baseline="30000" dirty="0"/>
              <a:t>is equivocal.</a:t>
            </a:r>
          </a:p>
          <a:p>
            <a:r>
              <a:rPr lang="en-US" sz="2400" baseline="30000" dirty="0" err="1"/>
              <a:t>cMET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CISH:  </a:t>
            </a:r>
            <a:r>
              <a:rPr lang="en-US" sz="2400" baseline="30000" dirty="0"/>
              <a:t>&gt;= 5 </a:t>
            </a:r>
            <a:r>
              <a:rPr lang="en-US" sz="2400" baseline="30000" dirty="0" smtClean="0"/>
              <a:t>copies is amplified</a:t>
            </a:r>
            <a:endParaRPr lang="en-US" sz="2400" baseline="30000" dirty="0"/>
          </a:p>
          <a:p>
            <a:r>
              <a:rPr lang="en-US" sz="2400" baseline="30000" dirty="0" smtClean="0"/>
              <a:t>TOP2A:CEP17 </a:t>
            </a:r>
            <a:r>
              <a:rPr lang="en-US" sz="2400" baseline="30000" dirty="0"/>
              <a:t>signal ratio </a:t>
            </a:r>
            <a:r>
              <a:rPr lang="en-US" sz="2400" baseline="30000" dirty="0" smtClean="0"/>
              <a:t>of &gt;=2.0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is amplified</a:t>
            </a:r>
          </a:p>
          <a:p>
            <a:r>
              <a:rPr lang="en-US" sz="2400" baseline="30000" dirty="0" smtClean="0"/>
              <a:t>EGFR</a:t>
            </a:r>
            <a:r>
              <a:rPr lang="en-US" sz="2400" baseline="30000" dirty="0"/>
              <a:t>: </a:t>
            </a:r>
            <a:r>
              <a:rPr lang="en-US" sz="2400" baseline="30000" dirty="0" smtClean="0"/>
              <a:t>≥ 4 copies in </a:t>
            </a:r>
            <a:r>
              <a:rPr lang="en-US" sz="2400" baseline="30000" dirty="0"/>
              <a:t>≥ </a:t>
            </a:r>
            <a:r>
              <a:rPr lang="en-US" sz="2400" baseline="30000" dirty="0" smtClean="0"/>
              <a:t>40</a:t>
            </a:r>
            <a:r>
              <a:rPr lang="en-US" sz="2400" baseline="30000" dirty="0"/>
              <a:t>% of </a:t>
            </a:r>
            <a:r>
              <a:rPr lang="en-US" sz="2400" baseline="30000" dirty="0" smtClean="0"/>
              <a:t>tumor cells. </a:t>
            </a:r>
            <a:endParaRPr lang="en-US" sz="2400" u="sng" baseline="30000" dirty="0" smtClean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0319253" y="6394503"/>
            <a:ext cx="4734279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 smtClean="0"/>
              <a:t>Table 4. A. </a:t>
            </a:r>
            <a:r>
              <a:rPr lang="en-US" sz="2600" baseline="30000" dirty="0" smtClean="0"/>
              <a:t>Sequencing results </a:t>
            </a:r>
            <a:r>
              <a:rPr lang="en-US" sz="2600" baseline="30000" dirty="0"/>
              <a:t>(Sanger or </a:t>
            </a:r>
            <a:r>
              <a:rPr lang="en-US" sz="2600" baseline="30000" dirty="0" smtClean="0"/>
              <a:t>NGS) expressed as percent positive cases with mutations.  </a:t>
            </a:r>
            <a:r>
              <a:rPr lang="en-US" sz="2600" baseline="30000" dirty="0"/>
              <a:t>Grayed cells indicate </a:t>
            </a:r>
            <a:r>
              <a:rPr lang="en-US" sz="2600" baseline="30000" dirty="0" smtClean="0"/>
              <a:t>&lt; </a:t>
            </a:r>
            <a:r>
              <a:rPr lang="en-US" sz="2600" baseline="30000" dirty="0"/>
              <a:t>50 cases tested</a:t>
            </a:r>
            <a:r>
              <a:rPr lang="en-US" sz="2600" baseline="30000" dirty="0" smtClean="0"/>
              <a:t>. </a:t>
            </a:r>
            <a:r>
              <a:rPr lang="en-US" sz="2600" b="1" baseline="30000" dirty="0" smtClean="0"/>
              <a:t>B. </a:t>
            </a:r>
            <a:r>
              <a:rPr lang="en-US" sz="2600" baseline="30000" dirty="0" smtClean="0"/>
              <a:t>Total cases tested by each technology.</a:t>
            </a:r>
            <a:endParaRPr lang="en-US" sz="2600" b="1" i="1" baseline="30000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0221319" y="12627155"/>
            <a:ext cx="9616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The cases were analyzed for both HER2 gene amplification and  HER2 mutation.  1 of 18 ER+PR-HER2+ cases, 1 of 228 ER+PR+HER2- by IHC cases, and 2 of 271 TNBC by IHC cases assayed were positive for both HER2  gene amplification and a HER2 mutation.  </a:t>
            </a:r>
            <a:endParaRPr lang="en-US" sz="2400" u="sng" baseline="30000" dirty="0">
              <a:solidFill>
                <a:srgbClr val="FF000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5958800" y="8410241"/>
            <a:ext cx="3964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aseline="30000" dirty="0" smtClean="0"/>
              <a:t>TNBC patients had a significantly lower PIK3CA mutation rate than all other subtypes </a:t>
            </a:r>
            <a:r>
              <a:rPr lang="en-US" sz="3000" baseline="30000" dirty="0"/>
              <a:t>(p&lt;0.05)</a:t>
            </a:r>
            <a:r>
              <a:rPr lang="en-US" sz="3000" baseline="30000" dirty="0" smtClean="0"/>
              <a:t> and a significantly higher TP53 mutation rate than the receptor positive </a:t>
            </a:r>
            <a:r>
              <a:rPr lang="en-US" sz="3000" baseline="30000" dirty="0"/>
              <a:t>cases (p&lt;0.05) .  </a:t>
            </a:r>
            <a:r>
              <a:rPr lang="en-US" sz="3000" baseline="30000" dirty="0" smtClean="0"/>
              <a:t>In fact, TP53 </a:t>
            </a:r>
            <a:r>
              <a:rPr lang="en-US" sz="3000" baseline="30000" dirty="0"/>
              <a:t>is significantly more commonly mutated in ER- tumors, </a:t>
            </a:r>
            <a:r>
              <a:rPr lang="en-US" sz="3000" i="1" baseline="30000" dirty="0"/>
              <a:t>irrespective</a:t>
            </a:r>
            <a:r>
              <a:rPr lang="en-US" sz="3000" baseline="30000" dirty="0"/>
              <a:t> of HER2 </a:t>
            </a:r>
            <a:r>
              <a:rPr lang="en-US" sz="3000" baseline="30000" dirty="0" smtClean="0"/>
              <a:t>status. Additionally, ERBB2 mutations are seen in all subtypes.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7678835" y="14948531"/>
            <a:ext cx="2376770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 smtClean="0"/>
              <a:t>Table 5</a:t>
            </a:r>
            <a:r>
              <a:rPr lang="en-US" sz="2600" baseline="30000" dirty="0" smtClean="0"/>
              <a:t>. PIK3CA and/or PTEN status in AR positive (IHC) cases.  No genomic differences were seen between primary and metastatic cases, with the exception of the ER+HER2+ subtype, where there was almost a two-fold increase in PIK3CA(18% </a:t>
            </a:r>
            <a:r>
              <a:rPr lang="en-US" sz="2600" baseline="30000" dirty="0" err="1" smtClean="0"/>
              <a:t>vs</a:t>
            </a:r>
            <a:r>
              <a:rPr lang="en-US" sz="2600" baseline="30000" dirty="0" smtClean="0"/>
              <a:t> 34%), PTEN (26% </a:t>
            </a:r>
            <a:r>
              <a:rPr lang="en-US" sz="2600" baseline="30000" dirty="0" err="1" smtClean="0"/>
              <a:t>vs</a:t>
            </a:r>
            <a:r>
              <a:rPr lang="en-US" sz="2600" baseline="30000" dirty="0" smtClean="0"/>
              <a:t> 47%), or both (5% </a:t>
            </a:r>
            <a:r>
              <a:rPr lang="en-US" sz="2600" baseline="30000" dirty="0" err="1" smtClean="0"/>
              <a:t>vs</a:t>
            </a:r>
            <a:r>
              <a:rPr lang="en-US" sz="2600" baseline="30000" dirty="0" smtClean="0"/>
              <a:t> 19%) mutations in primary </a:t>
            </a:r>
            <a:r>
              <a:rPr lang="en-US" sz="2600" baseline="30000" dirty="0" err="1" smtClean="0"/>
              <a:t>vs</a:t>
            </a:r>
            <a:r>
              <a:rPr lang="en-US" sz="2600" baseline="30000" dirty="0" smtClean="0"/>
              <a:t> metastatic cases (p&lt;0.05). </a:t>
            </a:r>
            <a:endParaRPr lang="en-US" sz="2600" u="sng" baseline="30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097372"/>
              </p:ext>
            </p:extLst>
          </p:nvPr>
        </p:nvGraphicFramePr>
        <p:xfrm>
          <a:off x="20407582" y="4038703"/>
          <a:ext cx="9451868" cy="2150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63"/>
                <a:gridCol w="514065"/>
                <a:gridCol w="514065"/>
                <a:gridCol w="514065"/>
                <a:gridCol w="514065"/>
                <a:gridCol w="514065"/>
                <a:gridCol w="514065"/>
                <a:gridCol w="514065"/>
                <a:gridCol w="514065"/>
                <a:gridCol w="514065"/>
                <a:gridCol w="514065"/>
                <a:gridCol w="514065"/>
                <a:gridCol w="514065"/>
                <a:gridCol w="571490"/>
                <a:gridCol w="456640"/>
                <a:gridCol w="514065"/>
                <a:gridCol w="514065"/>
                <a:gridCol w="514065"/>
              </a:tblGrid>
              <a:tr h="415988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effectLst/>
                          <a:latin typeface="Calibri"/>
                          <a:cs typeface="Times New Roman"/>
                        </a:rPr>
                        <a:t>A. </a:t>
                      </a:r>
                      <a:r>
                        <a:rPr lang="en-US" sz="1400" dirty="0" smtClean="0">
                          <a:effectLst/>
                          <a:latin typeface="Calibri"/>
                          <a:cs typeface="Times New Roman"/>
                        </a:rPr>
                        <a:t>Cancer Subtype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ABL1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AKT1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APC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ATM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BRAF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CDH1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c-kit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cMET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EGFR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ERBB2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ERBB4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KRAS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PIK3CA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PTEN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RB1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STK11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TP53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7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ER+HER2+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PR+/-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6.5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9.7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29.8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37.9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7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ER+HER2-PR</a:t>
                      </a:r>
                      <a:r>
                        <a:rPr lang="en-US" sz="1200" b="1" dirty="0">
                          <a:effectLst/>
                        </a:rPr>
                        <a:t>+/-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3.7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4.6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37.6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4.9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28.1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7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ER-HER2</a:t>
                      </a:r>
                      <a:r>
                        <a:rPr lang="en-US" sz="1200" b="1" dirty="0">
                          <a:effectLst/>
                        </a:rPr>
                        <a:t>+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PR+/-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5.1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36.9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2.6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78.4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78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ER-HER2-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PR-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3.3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4.0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0.4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0.5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0.0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0.8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2.2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1.0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2.6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0.4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14.6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6.3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0.8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63.7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4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502404"/>
              </p:ext>
            </p:extLst>
          </p:nvPr>
        </p:nvGraphicFramePr>
        <p:xfrm>
          <a:off x="20374880" y="14757328"/>
          <a:ext cx="7173315" cy="467106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70734"/>
                <a:gridCol w="1126085"/>
                <a:gridCol w="1135117"/>
                <a:gridCol w="961696"/>
                <a:gridCol w="1355835"/>
                <a:gridCol w="1623848"/>
              </a:tblGrid>
              <a:tr h="49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Cancer Subtype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cases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AR+ and PIK3CA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assayed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Percent Cases with PIK3CA mutation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cases with AR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+ and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PTEN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assayed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Percent  Cases </a:t>
                      </a:r>
                    </a:p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with PTEN loss (IHC) 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 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mutation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Percent Cases with both PIK3CA mutation/ PTEN loss or mutation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ER+HER2-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</a:t>
                      </a:r>
                    </a:p>
                  </a:txBody>
                  <a:tcPr marL="7620" marR="7620" marT="7620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1811</a:t>
                      </a:r>
                    </a:p>
                  </a:txBody>
                  <a:tcPr marL="7620" marR="7620" marT="7620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0.4% PTEN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mut</a:t>
                      </a:r>
                      <a:endParaRPr lang="en-US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53.5% PTEN loss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53.9% 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EAEAEA"/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ER+HER2+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620" marR="7620" marT="7620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620" marR="7620" marT="7620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0.6% PTEN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mut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40.1%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Pten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loss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40.7%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D0D8E8"/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ER-HER2+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620" marR="7620" marT="7620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620" marR="7620" marT="7620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0.6% PTEN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</a:t>
                      </a:r>
                      <a:endParaRPr lang="en-US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55.7% PTEN loss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56.3% Total</a:t>
                      </a:r>
                    </a:p>
                  </a:txBody>
                  <a:tcPr marL="7620" marR="7620" marT="7620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EAEAEA"/>
                    </a:solidFill>
                  </a:tcPr>
                </a:tc>
              </a:tr>
              <a:tr h="4905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ER-HER2-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620" marR="7620" marT="7620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</a:txBody>
                  <a:tcPr marL="7620" marR="7620" marT="7620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1.5% PTEN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</a:t>
                      </a:r>
                      <a:endParaRPr lang="en-US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60.4% PTEN loss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61.9% Total</a:t>
                      </a:r>
                    </a:p>
                  </a:txBody>
                  <a:tcPr marL="7620" marR="7620" marT="7620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212750" y="12032775"/>
            <a:ext cx="7258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baseline="30000" dirty="0" smtClean="0">
                <a:solidFill>
                  <a:srgbClr val="376092"/>
                </a:solidFill>
              </a:rPr>
              <a:t>Results: ISH and Sequencing Concordance</a:t>
            </a:r>
            <a:endParaRPr lang="en-US" sz="4800" dirty="0"/>
          </a:p>
        </p:txBody>
      </p:sp>
      <p:graphicFrame>
        <p:nvGraphicFramePr>
          <p:cNvPr id="4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53579"/>
              </p:ext>
            </p:extLst>
          </p:nvPr>
        </p:nvGraphicFramePr>
        <p:xfrm>
          <a:off x="30389245" y="6363763"/>
          <a:ext cx="6400799" cy="193742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219199"/>
                <a:gridCol w="1066800"/>
                <a:gridCol w="914400"/>
                <a:gridCol w="1371600"/>
                <a:gridCol w="990600"/>
                <a:gridCol w="838200"/>
              </a:tblGrid>
              <a:tr h="22372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B.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Cancer Subtype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 expression (IHC)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ki67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index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9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(&lt;30%)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(&gt;=30%&lt;60%)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(&gt;=60%)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Cases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67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ER- HER2-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AR+</a:t>
                      </a:r>
                    </a:p>
                  </a:txBody>
                  <a:tcPr marL="9525" marR="9525" marT="9525" marB="0" anchor="b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b">
                    <a:solidFill>
                      <a:srgbClr val="F2F2F2"/>
                    </a:solidFill>
                  </a:tcPr>
                </a:tc>
              </a:tr>
              <a:tr h="29671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AR-</a:t>
                      </a: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841</a:t>
                      </a: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</a:tr>
              <a:tr h="2967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ER- HER2+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AR+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rgbClr val="EAEAEA"/>
                    </a:solidFill>
                  </a:tcPr>
                </a:tc>
              </a:tr>
              <a:tr h="296714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AR-</a:t>
                      </a: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6296601" y="3980568"/>
            <a:ext cx="3506644" cy="115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 smtClean="0"/>
              <a:t>Table 6A, B</a:t>
            </a:r>
            <a:r>
              <a:rPr lang="en-US" sz="2600" baseline="30000" dirty="0" smtClean="0"/>
              <a:t>. Relationship between AR status and Ki67 index for </a:t>
            </a:r>
            <a:r>
              <a:rPr lang="en-US" sz="2600" i="1" baseline="30000" dirty="0" smtClean="0"/>
              <a:t>A. </a:t>
            </a:r>
            <a:r>
              <a:rPr lang="en-US" sz="2600" baseline="30000" dirty="0" smtClean="0"/>
              <a:t>ER positive and </a:t>
            </a:r>
            <a:r>
              <a:rPr lang="en-US" sz="2600" i="1" baseline="30000" dirty="0" smtClean="0"/>
              <a:t>B. </a:t>
            </a:r>
            <a:r>
              <a:rPr lang="en-US" sz="2600" baseline="30000" dirty="0" smtClean="0"/>
              <a:t>ER negative breast cancers. </a:t>
            </a:r>
            <a:endParaRPr lang="en-US" sz="2600" baseline="300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9" y="8136910"/>
            <a:ext cx="8981167" cy="407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143685"/>
              </p:ext>
            </p:extLst>
          </p:nvPr>
        </p:nvGraphicFramePr>
        <p:xfrm>
          <a:off x="4922887" y="15258750"/>
          <a:ext cx="4968010" cy="367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195701"/>
              </p:ext>
            </p:extLst>
          </p:nvPr>
        </p:nvGraphicFramePr>
        <p:xfrm>
          <a:off x="10528831" y="16588623"/>
          <a:ext cx="5018757" cy="29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867006" y="8288784"/>
            <a:ext cx="4009111" cy="41370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endParaRPr lang="en-US" sz="500" b="1" baseline="30000" dirty="0" smtClean="0"/>
          </a:p>
          <a:p>
            <a:pPr>
              <a:spcBef>
                <a:spcPts val="100"/>
              </a:spcBef>
            </a:pPr>
            <a:r>
              <a:rPr lang="en-US" sz="2800" b="1" baseline="30000" dirty="0" smtClean="0"/>
              <a:t>Table 2. Thresholds for IHC Biomarkers</a:t>
            </a:r>
          </a:p>
          <a:p>
            <a:r>
              <a:rPr lang="en-US" sz="2400" baseline="30000" dirty="0" smtClean="0"/>
              <a:t>AR =0</a:t>
            </a:r>
            <a:r>
              <a:rPr lang="en-US" sz="2400" baseline="30000" dirty="0"/>
              <a:t>+ or &lt;10% or ≥1+ and ≥10</a:t>
            </a:r>
            <a:r>
              <a:rPr lang="en-US" sz="2400" baseline="30000" dirty="0" smtClean="0"/>
              <a:t>%</a:t>
            </a:r>
          </a:p>
          <a:p>
            <a:r>
              <a:rPr lang="en-US" sz="2400" baseline="30000" dirty="0" err="1"/>
              <a:t>cKIT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=</a:t>
            </a:r>
            <a:r>
              <a:rPr lang="en-US" sz="2400" baseline="30000" dirty="0"/>
              <a:t>0+ and =100% or ≥2+ and ≥30%</a:t>
            </a:r>
          </a:p>
          <a:p>
            <a:r>
              <a:rPr lang="en-US" sz="2400" baseline="30000" dirty="0" err="1" smtClean="0"/>
              <a:t>cMET</a:t>
            </a:r>
            <a:r>
              <a:rPr lang="en-US" sz="2400" baseline="30000" dirty="0" smtClean="0"/>
              <a:t> = </a:t>
            </a:r>
            <a:r>
              <a:rPr lang="en-US" sz="2400" baseline="30000" dirty="0"/>
              <a:t>&lt;50% or &lt;2+ or ≥2+ and ≥50</a:t>
            </a:r>
            <a:r>
              <a:rPr lang="en-US" sz="2400" baseline="30000" dirty="0" smtClean="0"/>
              <a:t>%</a:t>
            </a:r>
          </a:p>
          <a:p>
            <a:r>
              <a:rPr lang="en-US" sz="2400" baseline="30000" dirty="0" smtClean="0"/>
              <a:t>ERCC1 =2+ and &lt;50% or ≥3+ and ≥10% </a:t>
            </a:r>
          </a:p>
          <a:p>
            <a:r>
              <a:rPr lang="en-US" sz="2400" baseline="30000" dirty="0" smtClean="0"/>
              <a:t>Ki67 = </a:t>
            </a:r>
            <a:r>
              <a:rPr lang="en-US" sz="2400" baseline="30000" dirty="0"/>
              <a:t>≥ </a:t>
            </a:r>
            <a:r>
              <a:rPr lang="en-US" sz="2400" baseline="30000" dirty="0" smtClean="0"/>
              <a:t>20%</a:t>
            </a:r>
          </a:p>
          <a:p>
            <a:r>
              <a:rPr lang="en-US" sz="2400" baseline="30000" dirty="0" smtClean="0"/>
              <a:t>MGMT </a:t>
            </a:r>
            <a:r>
              <a:rPr lang="en-US" sz="2400" baseline="30000" dirty="0"/>
              <a:t>=0+ or ≤35% or ≥1+ and &gt;35%</a:t>
            </a:r>
          </a:p>
          <a:p>
            <a:r>
              <a:rPr lang="en-US" sz="2400" baseline="30000" dirty="0"/>
              <a:t>PGP =0+ or &lt;10% or ≥1+ and ≥10%</a:t>
            </a:r>
          </a:p>
          <a:p>
            <a:r>
              <a:rPr lang="en-US" sz="2400" baseline="30000" dirty="0"/>
              <a:t>PTEN =0+ or ≤50% or ≥1+ and &gt;50%</a:t>
            </a:r>
          </a:p>
          <a:p>
            <a:r>
              <a:rPr lang="en-US" sz="2400" baseline="30000" dirty="0"/>
              <a:t>RRM1 </a:t>
            </a:r>
            <a:r>
              <a:rPr lang="en-US" sz="2400" baseline="30000" dirty="0" smtClean="0"/>
              <a:t>==0</a:t>
            </a:r>
            <a:r>
              <a:rPr lang="en-US" sz="2400" baseline="30000" dirty="0"/>
              <a:t>+ or &lt;50% or &lt;2+ or ≥2+ and ≥50%</a:t>
            </a:r>
          </a:p>
          <a:p>
            <a:r>
              <a:rPr lang="en-US" sz="2400" baseline="30000" dirty="0"/>
              <a:t>SPARC </a:t>
            </a:r>
            <a:r>
              <a:rPr lang="en-US" sz="2400" baseline="30000" dirty="0" smtClean="0"/>
              <a:t> =&lt;</a:t>
            </a:r>
            <a:r>
              <a:rPr lang="en-US" sz="2400" baseline="30000" dirty="0"/>
              <a:t>30% or &lt;2+ or ≥2+ and ≥30%</a:t>
            </a:r>
          </a:p>
          <a:p>
            <a:r>
              <a:rPr lang="en-US" sz="2400" baseline="30000" dirty="0"/>
              <a:t>TLE3 </a:t>
            </a:r>
            <a:r>
              <a:rPr lang="en-US" sz="2400" baseline="30000" dirty="0" smtClean="0"/>
              <a:t>=&lt;</a:t>
            </a:r>
            <a:r>
              <a:rPr lang="en-US" sz="2400" baseline="30000" dirty="0"/>
              <a:t>30% or &lt;2+ or ≥2+ and ≥30%</a:t>
            </a:r>
          </a:p>
          <a:p>
            <a:r>
              <a:rPr lang="en-US" sz="2400" baseline="30000" dirty="0"/>
              <a:t>TOP2A =0+ or &lt;10% or ≥1+ and ≥10%</a:t>
            </a:r>
          </a:p>
          <a:p>
            <a:r>
              <a:rPr lang="en-US" sz="2400" baseline="30000" dirty="0"/>
              <a:t>TOPO1 </a:t>
            </a:r>
            <a:r>
              <a:rPr lang="en-US" sz="2400" baseline="30000" dirty="0" smtClean="0"/>
              <a:t>=0</a:t>
            </a:r>
            <a:r>
              <a:rPr lang="en-US" sz="2400" baseline="30000" dirty="0"/>
              <a:t>+ or &lt;30% or &lt;2+ or ≥2+ and ≥30%</a:t>
            </a:r>
          </a:p>
          <a:p>
            <a:r>
              <a:rPr lang="en-US" sz="2400" baseline="30000" dirty="0"/>
              <a:t>TS </a:t>
            </a:r>
            <a:r>
              <a:rPr lang="en-US" sz="2400" baseline="30000" dirty="0" smtClean="0"/>
              <a:t>=0</a:t>
            </a:r>
            <a:r>
              <a:rPr lang="en-US" sz="2400" baseline="30000" dirty="0"/>
              <a:t>+ or ≤3+ and &lt;10% or ≥1+ and ≥10%</a:t>
            </a:r>
          </a:p>
          <a:p>
            <a:r>
              <a:rPr lang="en-US" sz="2400" baseline="30000" dirty="0"/>
              <a:t>TUBB3 </a:t>
            </a:r>
            <a:r>
              <a:rPr lang="en-US" sz="2400" baseline="30000" dirty="0" smtClean="0"/>
              <a:t>=&lt;</a:t>
            </a:r>
            <a:r>
              <a:rPr lang="en-US" sz="2400" baseline="30000" dirty="0"/>
              <a:t>30% or &lt;2+ or ≥2+ and ≥30</a:t>
            </a:r>
            <a:r>
              <a:rPr lang="en-US" sz="2400" baseline="30000" dirty="0" smtClean="0"/>
              <a:t>%</a:t>
            </a:r>
            <a:endParaRPr lang="en-US" sz="2400" baseline="30000" dirty="0"/>
          </a:p>
        </p:txBody>
      </p:sp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174590"/>
              </p:ext>
            </p:extLst>
          </p:nvPr>
        </p:nvGraphicFramePr>
        <p:xfrm>
          <a:off x="20374879" y="8416750"/>
          <a:ext cx="5249489" cy="331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5" name="Rectangle 54"/>
          <p:cNvSpPr/>
          <p:nvPr/>
        </p:nvSpPr>
        <p:spPr>
          <a:xfrm>
            <a:off x="20286441" y="14119941"/>
            <a:ext cx="952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 smtClean="0">
                <a:solidFill>
                  <a:srgbClr val="376092"/>
                </a:solidFill>
              </a:rPr>
              <a:t>Results: PIK3CA/</a:t>
            </a:r>
            <a:r>
              <a:rPr lang="en-US" sz="4800" b="1" baseline="30000" dirty="0" err="1" smtClean="0">
                <a:solidFill>
                  <a:srgbClr val="376092"/>
                </a:solidFill>
              </a:rPr>
              <a:t>mTOR</a:t>
            </a:r>
            <a:r>
              <a:rPr lang="en-US" sz="4800" b="1" baseline="30000" dirty="0" smtClean="0">
                <a:solidFill>
                  <a:srgbClr val="376092"/>
                </a:solidFill>
              </a:rPr>
              <a:t> Pathway Alterations in AR+ PTS</a:t>
            </a:r>
            <a:endParaRPr lang="en-US" sz="4800" baseline="30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61683"/>
              </p:ext>
            </p:extLst>
          </p:nvPr>
        </p:nvGraphicFramePr>
        <p:xfrm>
          <a:off x="25501599" y="6395254"/>
          <a:ext cx="4357850" cy="1729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52"/>
                <a:gridCol w="1260617"/>
                <a:gridCol w="1953881"/>
              </a:tblGrid>
              <a:tr h="572254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effectLst/>
                          <a:latin typeface="Calibri"/>
                          <a:cs typeface="Times New Roman"/>
                        </a:rPr>
                        <a:t>B. </a:t>
                      </a:r>
                      <a:r>
                        <a:rPr lang="en-US" sz="1400" dirty="0" smtClean="0">
                          <a:effectLst/>
                          <a:latin typeface="Calibri"/>
                          <a:cs typeface="Times New Roman"/>
                        </a:rPr>
                        <a:t>Cancer Subtype</a:t>
                      </a:r>
                      <a:endParaRPr lang="en-U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Case Total by NGS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Case Total ,Sanger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(BRAF, c-kit,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KRAS, PIK3CA)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86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ER+HER2</a:t>
                      </a:r>
                      <a:r>
                        <a:rPr lang="en-US" sz="1200" b="1" dirty="0" smtClean="0">
                          <a:effectLst/>
                        </a:rPr>
                        <a:t>+ PR</a:t>
                      </a:r>
                      <a:r>
                        <a:rPr lang="en-US" sz="1200" b="1" dirty="0">
                          <a:effectLst/>
                        </a:rPr>
                        <a:t>+/-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~50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6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ER+HER2-PR</a:t>
                      </a:r>
                      <a:r>
                        <a:rPr lang="en-US" sz="1200" b="1" dirty="0">
                          <a:effectLst/>
                        </a:rPr>
                        <a:t>+/-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~350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86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ER-HER2+ PR</a:t>
                      </a:r>
                      <a:r>
                        <a:rPr lang="en-US" sz="1200" b="1" dirty="0">
                          <a:effectLst/>
                        </a:rPr>
                        <a:t>+/-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~60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52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ER-HER2- PR-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~250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15334"/>
              </p:ext>
            </p:extLst>
          </p:nvPr>
        </p:nvGraphicFramePr>
        <p:xfrm>
          <a:off x="30372312" y="4048300"/>
          <a:ext cx="5750660" cy="210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132"/>
                <a:gridCol w="1150132"/>
                <a:gridCol w="1150132"/>
                <a:gridCol w="1150132"/>
                <a:gridCol w="1150132"/>
              </a:tblGrid>
              <a:tr h="32252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A.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Cancer Subtype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 expression (IHC)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dirty="0" smtClean="0"/>
                        <a:t>ki67 index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8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Low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(&lt;15%)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High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(&gt;=15%)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# Cases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25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ER+ </a:t>
                      </a:r>
                      <a:r>
                        <a:rPr lang="en-US" sz="1600" b="1" u="none" strike="noStrike" dirty="0" smtClean="0">
                          <a:effectLst/>
                        </a:rPr>
                        <a:t>HER2-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AR+</a:t>
                      </a:r>
                    </a:p>
                  </a:txBody>
                  <a:tcPr marL="9525" marR="9525" marT="9525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1019</a:t>
                      </a:r>
                    </a:p>
                  </a:txBody>
                  <a:tcPr marL="9525" marR="9525" marT="9525" marB="0" anchor="b"/>
                </a:tc>
              </a:tr>
              <a:tr h="322525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</a:tr>
              <a:tr h="3225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ER</a:t>
                      </a:r>
                      <a:r>
                        <a:rPr lang="en-US" sz="1600" b="1" u="none" strike="noStrike">
                          <a:effectLst/>
                        </a:rPr>
                        <a:t>+ </a:t>
                      </a:r>
                      <a:r>
                        <a:rPr lang="en-US" sz="1600" b="1" u="none" strike="noStrike" smtClean="0">
                          <a:effectLst/>
                        </a:rPr>
                        <a:t>HER2+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</a:tr>
              <a:tr h="322525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AR-</a:t>
                      </a: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50" name="Straight Connector 49"/>
          <p:cNvCxnSpPr/>
          <p:nvPr/>
        </p:nvCxnSpPr>
        <p:spPr>
          <a:xfrm>
            <a:off x="20167120" y="11917339"/>
            <a:ext cx="9917786" cy="0"/>
          </a:xfrm>
          <a:prstGeom prst="line">
            <a:avLst/>
          </a:prstGeom>
          <a:ln w="6350">
            <a:solidFill>
              <a:srgbClr val="5253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0110373" y="13932238"/>
            <a:ext cx="9866348" cy="0"/>
          </a:xfrm>
          <a:prstGeom prst="line">
            <a:avLst/>
          </a:prstGeom>
          <a:ln w="6350">
            <a:solidFill>
              <a:srgbClr val="5253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319601" y="7972570"/>
            <a:ext cx="4801314" cy="35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baseline="30000" dirty="0"/>
              <a:t>Figure 5</a:t>
            </a:r>
            <a:r>
              <a:rPr lang="en-US" sz="2600" baseline="30000" dirty="0"/>
              <a:t>. Alteration frequency of PIK3CA and TP53.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2007</Words>
  <Application>Microsoft Office PowerPoint</Application>
  <PresentationFormat>Custom</PresentationFormat>
  <Paragraphs>499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Daum</dc:creator>
  <cp:lastModifiedBy>SZM</cp:lastModifiedBy>
  <cp:revision>167</cp:revision>
  <cp:lastPrinted>2013-12-05T19:25:46Z</cp:lastPrinted>
  <dcterms:created xsi:type="dcterms:W3CDTF">2012-10-04T18:44:15Z</dcterms:created>
  <dcterms:modified xsi:type="dcterms:W3CDTF">2013-12-09T18:01:21Z</dcterms:modified>
</cp:coreProperties>
</file>